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opperplate Gothic 32 AB Bold" charset="1" panose="020E0707020206020404"/>
      <p:regular r:id="rId28"/>
    </p:embeddedFont>
    <p:embeddedFont>
      <p:font typeface="Copperplate Gothic 32 AB" charset="1" panose="020E0807020206020404"/>
      <p:regular r:id="rId29"/>
    </p:embeddedFont>
    <p:embeddedFont>
      <p:font typeface="Bebas Neue" charset="1" panose="00000500000000000000"/>
      <p:regular r:id="rId30"/>
    </p:embeddedFont>
    <p:embeddedFont>
      <p:font typeface="Univers Extended" charset="1" panose="020B0605030502020204"/>
      <p:regular r:id="rId31"/>
    </p:embeddedFont>
    <p:embeddedFont>
      <p:font typeface="Univers Extended Bold" charset="1" panose="020B0805030502030204"/>
      <p:regular r:id="rId32"/>
    </p:embeddedFont>
    <p:embeddedFont>
      <p:font typeface="Roboto Bold" charset="1" panose="02000000000000000000"/>
      <p:regular r:id="rId33"/>
    </p:embeddedFont>
    <p:embeddedFont>
      <p:font typeface="Roboto" charset="1" panose="02000000000000000000"/>
      <p:regular r:id="rId34"/>
    </p:embeddedFont>
    <p:embeddedFont>
      <p:font typeface="Bebas Neue Bold" charset="1" panose="020B0606020202050201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aAGBhIfvxqs.m4a" Type="http://schemas.microsoft.com/office/2007/relationships/media"/><Relationship Id="rId5" Target="../media/aAGBhIfvxqs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U_3rE_Yo.mp4" Type="http://schemas.openxmlformats.org/officeDocument/2006/relationships/video"/><Relationship Id="rId4" Target="../media/VAGU_3rE_Yo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U_8ryMIw.mp4" Type="http://schemas.openxmlformats.org/officeDocument/2006/relationships/video"/><Relationship Id="rId4" Target="../media/VAGU_8ryMIw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7156649" y="3156149"/>
            <a:ext cx="3974702" cy="3974702"/>
          </a:xfrm>
          <a:custGeom>
            <a:avLst/>
            <a:gdLst/>
            <a:ahLst/>
            <a:cxnLst/>
            <a:rect r="r" b="b" t="t" l="l"/>
            <a:pathLst>
              <a:path h="3974702" w="3974702">
                <a:moveTo>
                  <a:pt x="0" y="0"/>
                </a:moveTo>
                <a:lnTo>
                  <a:pt x="3974702" y="0"/>
                </a:lnTo>
                <a:lnTo>
                  <a:pt x="3974702" y="3974702"/>
                </a:lnTo>
                <a:lnTo>
                  <a:pt x="0" y="3974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4"/>
                </p:tgtEl>
              </p:cBhvr>
            </p:cmd>
            <p:audio>
              <p:cMediaNode vol="100000" showWhenStopped="false">
                <p:cTn/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85410" y="3671252"/>
            <a:ext cx="14317180" cy="4348843"/>
          </a:xfrm>
          <a:custGeom>
            <a:avLst/>
            <a:gdLst/>
            <a:ahLst/>
            <a:cxnLst/>
            <a:rect r="r" b="b" t="t" l="l"/>
            <a:pathLst>
              <a:path h="4348843" w="14317180">
                <a:moveTo>
                  <a:pt x="0" y="0"/>
                </a:moveTo>
                <a:lnTo>
                  <a:pt x="14317180" y="0"/>
                </a:lnTo>
                <a:lnTo>
                  <a:pt x="14317180" y="4348844"/>
                </a:lnTo>
                <a:lnTo>
                  <a:pt x="0" y="434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80779" y="2869577"/>
            <a:ext cx="12832333" cy="109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Table 2: Banks that did not participate in the research (including reasons for exclusion)</a:t>
            </a:r>
          </a:p>
          <a:p>
            <a:pPr algn="l">
              <a:lnSpc>
                <a:spcPts val="582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475" y="903971"/>
            <a:ext cx="58015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Research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Methodolog</a:t>
            </a: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44891" y="3436515"/>
            <a:ext cx="13798217" cy="505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Levene's F Test (less than 5%):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all variances of all banks are equal.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Figure 1: Itaú, Banco do Brasil, Bradesco,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Santander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account for </a:t>
            </a: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85%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the added value of </a:t>
            </a: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all banks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Figure 2: HSBC, Citibank, Banrisul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</a:t>
            </a: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Nordeste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 out compared to others, which have a median below </a:t>
            </a: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R$ 1 million.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582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2748" y="971550"/>
            <a:ext cx="370961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Research 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78492" y="3161780"/>
            <a:ext cx="5471836" cy="4379167"/>
          </a:xfrm>
          <a:custGeom>
            <a:avLst/>
            <a:gdLst/>
            <a:ahLst/>
            <a:cxnLst/>
            <a:rect r="r" b="b" t="t" l="l"/>
            <a:pathLst>
              <a:path h="4379167" w="5471836">
                <a:moveTo>
                  <a:pt x="0" y="0"/>
                </a:moveTo>
                <a:lnTo>
                  <a:pt x="5471835" y="0"/>
                </a:lnTo>
                <a:lnTo>
                  <a:pt x="5471835" y="4379167"/>
                </a:lnTo>
                <a:lnTo>
                  <a:pt x="0" y="4379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82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21285" y="3161780"/>
            <a:ext cx="5603999" cy="4477429"/>
          </a:xfrm>
          <a:custGeom>
            <a:avLst/>
            <a:gdLst/>
            <a:ahLst/>
            <a:cxnLst/>
            <a:rect r="r" b="b" t="t" l="l"/>
            <a:pathLst>
              <a:path h="4477429" w="5603999">
                <a:moveTo>
                  <a:pt x="0" y="0"/>
                </a:moveTo>
                <a:lnTo>
                  <a:pt x="5603999" y="0"/>
                </a:lnTo>
                <a:lnTo>
                  <a:pt x="5603999" y="4477429"/>
                </a:lnTo>
                <a:lnTo>
                  <a:pt x="0" y="447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90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475" y="971550"/>
            <a:ext cx="39126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Research 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961761" y="2609590"/>
            <a:ext cx="130529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36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Figura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70636" y="2609590"/>
            <a:ext cx="130529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36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Figura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64103" y="7810313"/>
            <a:ext cx="490061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 spc="6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Boxplot of the added values of all banks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6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from 2007 to 2011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79229" y="7810313"/>
            <a:ext cx="5488112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Boxplot of the added values of all banks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excluding Itaú, Banco do Brasil, Bradesco, and 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Santander) from 2007 to 2011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87749" y="3582076"/>
            <a:ext cx="12512501" cy="360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9"/>
              </a:lnSpc>
            </a:pPr>
            <a:r>
              <a:rPr lang="en-US" sz="2722" spc="2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Groups Formed: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Banks with added values &gt; R$ 5 million: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Itaú, Banco do Brasil, Bradesco, Santander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- Banks between R$ 1 and R$ 4.999 million: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Banrisul, Citibank, HSBC, Nordeste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582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4475" y="971550"/>
            <a:ext cx="98930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Analysis with 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Segmentation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56819" y="3198078"/>
            <a:ext cx="11574362" cy="5743777"/>
          </a:xfrm>
          <a:custGeom>
            <a:avLst/>
            <a:gdLst/>
            <a:ahLst/>
            <a:cxnLst/>
            <a:rect r="r" b="b" t="t" l="l"/>
            <a:pathLst>
              <a:path h="5743777" w="11574362">
                <a:moveTo>
                  <a:pt x="0" y="0"/>
                </a:moveTo>
                <a:lnTo>
                  <a:pt x="11574362" y="0"/>
                </a:lnTo>
                <a:lnTo>
                  <a:pt x="11574362" y="5743777"/>
                </a:lnTo>
                <a:lnTo>
                  <a:pt x="0" y="5743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50072" y="2170815"/>
            <a:ext cx="13709228" cy="214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6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Table 3 - Levene's F Test for banks with added values above R$ 5 million</a:t>
            </a:r>
          </a:p>
          <a:p>
            <a:pPr algn="l">
              <a:lnSpc>
                <a:spcPts val="5826"/>
              </a:lnSpc>
            </a:pPr>
          </a:p>
          <a:p>
            <a:pPr algn="l">
              <a:lnSpc>
                <a:spcPts val="605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694104"/>
            <a:ext cx="9893072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109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Research </a:t>
            </a:r>
            <a:r>
              <a:rPr lang="en-US" sz="2899" spc="109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Division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10593" y="2758433"/>
            <a:ext cx="12866814" cy="612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9"/>
              </a:lnSpc>
            </a:pPr>
            <a:r>
              <a:rPr lang="en-US" b="true" sz="2722" spc="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Above R$ 5 million:</a:t>
            </a:r>
          </a:p>
          <a:p>
            <a:pPr algn="just">
              <a:lnSpc>
                <a:spcPts val="4219"/>
              </a:lnSpc>
            </a:pPr>
          </a:p>
          <a:p>
            <a:pPr algn="just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Levene's F Test: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All p-values are above 0.05, so ANOVA test can be performed in all categories.</a:t>
            </a:r>
          </a:p>
          <a:p>
            <a:pPr algn="just">
              <a:lnSpc>
                <a:spcPts val="4064"/>
              </a:lnSpc>
            </a:pPr>
          </a:p>
          <a:p>
            <a:pPr algn="just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ANOVA Test: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 hypothesis of equal means is rejected in almost all categories, cept for Third-Party Capital Remuneration.</a:t>
            </a:r>
          </a:p>
          <a:p>
            <a:pPr algn="just">
              <a:lnSpc>
                <a:spcPts val="4064"/>
              </a:lnSpc>
            </a:pPr>
          </a:p>
          <a:p>
            <a:pPr algn="just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all cases (except the exception),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pairs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Itaú and BB, Bradesco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BB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have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p-values above 5%,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while the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Bradesco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Santander pair are below.</a:t>
            </a:r>
          </a:p>
          <a:p>
            <a:pPr algn="just">
              <a:lnSpc>
                <a:spcPts val="3754"/>
              </a:lnSpc>
            </a:pPr>
          </a:p>
          <a:p>
            <a:pPr algn="just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33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 Results</a:t>
            </a: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Analysis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58805" y="2938300"/>
            <a:ext cx="12157809" cy="6413244"/>
          </a:xfrm>
          <a:custGeom>
            <a:avLst/>
            <a:gdLst/>
            <a:ahLst/>
            <a:cxnLst/>
            <a:rect r="r" b="b" t="t" l="l"/>
            <a:pathLst>
              <a:path h="6413244" w="12157809">
                <a:moveTo>
                  <a:pt x="0" y="0"/>
                </a:moveTo>
                <a:lnTo>
                  <a:pt x="12157809" y="0"/>
                </a:lnTo>
                <a:lnTo>
                  <a:pt x="12157809" y="6413244"/>
                </a:lnTo>
                <a:lnTo>
                  <a:pt x="0" y="6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59396" y="2169719"/>
            <a:ext cx="13925077" cy="153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Table 4 - ANOVA p-value for banks with added values above R$ 5 million</a:t>
            </a:r>
          </a:p>
          <a:p>
            <a:pPr algn="l">
              <a:lnSpc>
                <a:spcPts val="4064"/>
              </a:lnSpc>
            </a:pPr>
          </a:p>
          <a:p>
            <a:pPr algn="l">
              <a:lnSpc>
                <a:spcPts val="513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475" y="828416"/>
            <a:ext cx="98930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33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 Results</a:t>
            </a: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Analysis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3692" y="2361315"/>
            <a:ext cx="13640616" cy="753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6"/>
              </a:lnSpc>
            </a:pPr>
            <a:r>
              <a:rPr lang="en-US" sz="2722" spc="20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Between R$ 1 and 5 million:</a:t>
            </a:r>
          </a:p>
          <a:p>
            <a:pPr algn="l">
              <a:lnSpc>
                <a:spcPts val="3758"/>
              </a:lnSpc>
            </a:pPr>
          </a:p>
          <a:p>
            <a:pPr algn="l">
              <a:lnSpc>
                <a:spcPts val="3609"/>
              </a:lnSpc>
            </a:pPr>
            <a:r>
              <a:rPr lang="en-US" sz="2422" spc="184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Levene's F Test: </a:t>
            </a:r>
            <a:r>
              <a:rPr lang="en-US" sz="2422" spc="1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p-values are above 0.05, so ANOVA test can be performed in all categories.</a:t>
            </a:r>
          </a:p>
          <a:p>
            <a:pPr algn="l">
              <a:lnSpc>
                <a:spcPts val="3758"/>
              </a:lnSpc>
            </a:pPr>
          </a:p>
          <a:p>
            <a:pPr algn="l">
              <a:lnSpc>
                <a:spcPts val="3758"/>
              </a:lnSpc>
            </a:pPr>
            <a:r>
              <a:rPr lang="en-US" sz="2522" spc="191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ANOVA Test:</a:t>
            </a:r>
            <a:r>
              <a:rPr lang="en-US" sz="2522" spc="1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 hypothesis of equal means is rejected in almost all categories, except for government.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758"/>
              </a:lnSpc>
            </a:pPr>
            <a:r>
              <a:rPr lang="en-US" sz="2522" spc="191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p-value &gt; 0.05: </a:t>
            </a:r>
            <a:r>
              <a:rPr lang="en-US" sz="2522" spc="1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Banrisul and Nordeste in added value and personnel. HSBC and Citibank in added value and Own Capital Remuneration.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758"/>
              </a:lnSpc>
            </a:pPr>
            <a:r>
              <a:rPr lang="en-US" sz="2522" spc="191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p-value &lt; 0.05:</a:t>
            </a:r>
            <a:r>
              <a:rPr lang="en-US" sz="2522" spc="1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Both Nordeste and Citibank, and HSBC and Banrisul in added value and personnel. Also in all cases of Third-Party Capital Remuneration, and Own Capital Remuneration (the latter except for HSBC and Citibank).</a:t>
            </a:r>
          </a:p>
          <a:p>
            <a:pPr algn="l">
              <a:lnSpc>
                <a:spcPts val="3609"/>
              </a:lnSpc>
            </a:pPr>
          </a:p>
          <a:p>
            <a:pPr algn="l">
              <a:lnSpc>
                <a:spcPts val="360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33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 Results </a:t>
            </a: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92576" y="3195262"/>
            <a:ext cx="11902849" cy="5891910"/>
          </a:xfrm>
          <a:custGeom>
            <a:avLst/>
            <a:gdLst/>
            <a:ahLst/>
            <a:cxnLst/>
            <a:rect r="r" b="b" t="t" l="l"/>
            <a:pathLst>
              <a:path h="5891910" w="11902849">
                <a:moveTo>
                  <a:pt x="0" y="0"/>
                </a:moveTo>
                <a:lnTo>
                  <a:pt x="11902848" y="0"/>
                </a:lnTo>
                <a:lnTo>
                  <a:pt x="11902848" y="5891910"/>
                </a:lnTo>
                <a:lnTo>
                  <a:pt x="0" y="5891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49711" y="2169719"/>
            <a:ext cx="13925077" cy="152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Table 5: Levene's F Test for banks with added values between R$ 1 and R$ 4.99 million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513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055" y="703629"/>
            <a:ext cx="989307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 Results </a:t>
            </a: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49711" y="2169719"/>
            <a:ext cx="13925077" cy="113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Table 5: Levene's F Test for banks with added values between R$ 1 and R$ 4.99 million</a:t>
            </a:r>
          </a:p>
          <a:p>
            <a:pPr algn="l">
              <a:lnSpc>
                <a:spcPts val="628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ANOVA Results</a:t>
            </a: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723576" y="3011411"/>
            <a:ext cx="11902849" cy="5891910"/>
          </a:xfrm>
          <a:custGeom>
            <a:avLst/>
            <a:gdLst/>
            <a:ahLst/>
            <a:cxnLst/>
            <a:rect r="r" b="b" t="t" l="l"/>
            <a:pathLst>
              <a:path h="5891910" w="11902849">
                <a:moveTo>
                  <a:pt x="0" y="0"/>
                </a:moveTo>
                <a:lnTo>
                  <a:pt x="11902849" y="0"/>
                </a:lnTo>
                <a:lnTo>
                  <a:pt x="11902849" y="5891910"/>
                </a:lnTo>
                <a:lnTo>
                  <a:pt x="0" y="5891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988636" y="3556881"/>
            <a:ext cx="4039240" cy="3173239"/>
          </a:xfrm>
          <a:custGeom>
            <a:avLst/>
            <a:gdLst/>
            <a:ahLst/>
            <a:cxnLst/>
            <a:rect r="r" b="b" t="t" l="l"/>
            <a:pathLst>
              <a:path h="3173239" w="4039240">
                <a:moveTo>
                  <a:pt x="0" y="0"/>
                </a:moveTo>
                <a:lnTo>
                  <a:pt x="4039241" y="0"/>
                </a:lnTo>
                <a:lnTo>
                  <a:pt x="4039241" y="3173238"/>
                </a:lnTo>
                <a:lnTo>
                  <a:pt x="0" y="3173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72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151" y="7197682"/>
            <a:ext cx="17105697" cy="68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43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QUANTUM</a:t>
            </a:r>
            <a:r>
              <a:rPr lang="en-US" sz="4300">
                <a:solidFill>
                  <a:srgbClr val="C6D6D8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 SOFTWARE DEVELOPMENT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0721" y="2741403"/>
            <a:ext cx="14000879" cy="651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study analyzed the creation and distribution of added value by banks listed on BOVESPA (2007-2011),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comparing wealth distribution between foreign and national banks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through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Analysis of Variance (ANOVA).</a:t>
            </a:r>
          </a:p>
          <a:p>
            <a:pPr algn="l">
              <a:lnSpc>
                <a:spcPts val="3909"/>
              </a:lnSpc>
            </a:pPr>
          </a:p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Significant differences were observed,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especially in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remuneration policies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tax burden among banks.</a:t>
            </a:r>
          </a:p>
          <a:p>
            <a:pPr algn="l">
              <a:lnSpc>
                <a:spcPts val="3909"/>
              </a:lnSpc>
            </a:pPr>
          </a:p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Santande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 and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HSBC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adopt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different remuneration strategies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for thei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 employees.</a:t>
            </a:r>
          </a:p>
          <a:p>
            <a:pPr algn="l">
              <a:lnSpc>
                <a:spcPts val="4064"/>
              </a:lnSpc>
            </a:pPr>
          </a:p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Santander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shows a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higher tax burden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differs i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 terms of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added value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own capital remuneration, and taxes, although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similar to Bradesco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regarding personnel remuneration.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55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Conclusions and</a:t>
            </a:r>
            <a:r>
              <a:rPr lang="en-US" sz="2999" spc="1133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Reflections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7011" y="3095765"/>
            <a:ext cx="13613978" cy="554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HSBC differs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the distribution of value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to personnel,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while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own capital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remuneration is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equal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between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HSBC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Citibank, as well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 between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Banrisul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Banco do Nordeste.</a:t>
            </a:r>
          </a:p>
          <a:p>
            <a:pPr algn="l">
              <a:lnSpc>
                <a:spcPts val="3909"/>
              </a:lnSpc>
            </a:pPr>
          </a:p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similarities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between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Banco Itaú (private)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Banco do Brasil (public)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show an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unexpected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alignmen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value distribution.</a:t>
            </a:r>
          </a:p>
          <a:p>
            <a:pPr algn="l">
              <a:lnSpc>
                <a:spcPts val="3909"/>
              </a:lnSpc>
            </a:pPr>
          </a:p>
          <a:p>
            <a:pPr algn="l" marL="544586" indent="-272293" lvl="1">
              <a:lnSpc>
                <a:spcPts val="3909"/>
              </a:lnSpc>
              <a:buFont typeface="Arial"/>
              <a:buChar char="•"/>
            </a:pP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Reflection: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an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urgent need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for greater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alignment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social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environmental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responsibilit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y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practices and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greater equity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lang="en-US" b="true" sz="2522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wealth distribution among banks in Brazil.</a:t>
            </a: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3909"/>
              </a:lnSpc>
            </a:pPr>
          </a:p>
          <a:p>
            <a:pPr algn="l">
              <a:lnSpc>
                <a:spcPts val="582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703629"/>
            <a:ext cx="989307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Reflections and </a:t>
            </a:r>
            <a:r>
              <a:rPr lang="en-US" sz="2999" spc="1133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Implications</a:t>
            </a:r>
          </a:p>
          <a:p>
            <a:pPr algn="l">
              <a:lnSpc>
                <a:spcPts val="4199"/>
              </a:lnSpc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7512" y="1358027"/>
            <a:ext cx="15112975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1247">
                <a:solidFill>
                  <a:srgbClr val="FFFFFF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 made with vibe, frequency and joy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90728" y="3380815"/>
            <a:ext cx="7506543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424">
                <a:solidFill>
                  <a:srgbClr val="FFFFFF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 follow us on github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303145"/>
            <a:ext cx="16230600" cy="568071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5256" y="3189493"/>
            <a:ext cx="14824453" cy="741222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-4822789" y="606741"/>
            <a:ext cx="17105697" cy="4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FABIANA 🚀 CAMPANARI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6930" y="1888377"/>
            <a:ext cx="17105697" cy="4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PEDRO VYCTOR ALMEIDA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633" y="1242320"/>
            <a:ext cx="17105697" cy="4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>
                <a:solidFill>
                  <a:srgbClr val="C6D6D8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GABREL SANTOS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5293" y="3293971"/>
            <a:ext cx="13717414" cy="319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2"/>
              </a:lnSpc>
            </a:pPr>
            <a:r>
              <a:rPr lang="en-US" sz="3441" spc="454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 </a:t>
            </a:r>
            <a:r>
              <a:rPr lang="en-US" sz="3441" spc="454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 ANALYSIS OF VALUE ADDED </a:t>
            </a:r>
          </a:p>
          <a:p>
            <a:pPr algn="ctr">
              <a:lnSpc>
                <a:spcPts val="8602"/>
              </a:lnSpc>
            </a:pPr>
            <a:r>
              <a:rPr lang="en-US" sz="3441" spc="454">
                <a:solidFill>
                  <a:srgbClr val="FFFFFF"/>
                </a:solidFill>
                <a:latin typeface="Univers Extended"/>
                <a:ea typeface="Univers Extended"/>
                <a:cs typeface="Univers Extended"/>
                <a:sym typeface="Univers Extended"/>
              </a:rPr>
              <a:t>AND ITS DISTRIBUTION IN</a:t>
            </a:r>
            <a:r>
              <a:rPr lang="en-US" b="true" sz="3441" spc="454">
                <a:solidFill>
                  <a:srgbClr val="FFFFFF"/>
                </a:solidFill>
                <a:latin typeface="Univers Extended Bold"/>
                <a:ea typeface="Univers Extended Bold"/>
                <a:cs typeface="Univers Extended Bold"/>
                <a:sym typeface="Univers Extended Bold"/>
              </a:rPr>
              <a:t> BOVESPA BANKS</a:t>
            </a:r>
          </a:p>
          <a:p>
            <a:pPr algn="ctr">
              <a:lnSpc>
                <a:spcPts val="860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16187" y="3454400"/>
            <a:ext cx="14655626" cy="306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1" indent="-269876" lvl="1">
              <a:lnSpc>
                <a:spcPts val="6250"/>
              </a:lnSpc>
              <a:buFont typeface="Arial"/>
              <a:buChar char="•"/>
            </a:pPr>
            <a:r>
              <a:rPr lang="en-US" b="true" sz="2500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Objective:</a:t>
            </a:r>
            <a:r>
              <a:rPr lang="en-US" sz="2500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Study the generation and distribution of wealth among different groups in listed banks.</a:t>
            </a:r>
          </a:p>
          <a:p>
            <a:pPr algn="ctr">
              <a:lnSpc>
                <a:spcPts val="6250"/>
              </a:lnSpc>
            </a:pPr>
          </a:p>
          <a:p>
            <a:pPr algn="ctr" marL="539751" indent="-269876" lvl="1">
              <a:lnSpc>
                <a:spcPts val="6250"/>
              </a:lnSpc>
              <a:buFont typeface="Arial"/>
              <a:buChar char="•"/>
            </a:pPr>
            <a:r>
              <a:rPr lang="en-US" b="true" sz="2500" spc="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Description:</a:t>
            </a:r>
            <a:r>
              <a:rPr lang="en-US" sz="2500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Introduction to DVA and its importance for transparency and socioeconomic policies.</a:t>
            </a:r>
          </a:p>
          <a:p>
            <a:pPr algn="ctr">
              <a:lnSpc>
                <a:spcPts val="625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55" y="1127809"/>
            <a:ext cx="44899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Study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Motivation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37146" y="2268614"/>
            <a:ext cx="11109052" cy="658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37"/>
              </a:lnSpc>
              <a:spcBef>
                <a:spcPct val="0"/>
              </a:spcBef>
            </a:pPr>
            <a:r>
              <a:rPr lang="en-US" b="true" sz="2700" spc="29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Key Points: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   - Relevance of corporate transparency.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   - Importance of fair wealth distribution.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>
              <a:lnSpc>
                <a:spcPts val="5775"/>
              </a:lnSpc>
              <a:spcBef>
                <a:spcPct val="0"/>
              </a:spcBef>
            </a:pPr>
            <a:r>
              <a:rPr lang="en-US" b="true" sz="2500" spc="27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   - Evolution of corporate social and environmental responsibility concept.</a:t>
            </a: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77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0824" y="903971"/>
            <a:ext cx="448984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Study 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Motivation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3655" y="3181232"/>
            <a:ext cx="13480690" cy="4987855"/>
          </a:xfrm>
          <a:custGeom>
            <a:avLst/>
            <a:gdLst/>
            <a:ahLst/>
            <a:cxnLst/>
            <a:rect r="r" b="b" t="t" l="l"/>
            <a:pathLst>
              <a:path h="4987855" w="13480690">
                <a:moveTo>
                  <a:pt x="0" y="0"/>
                </a:moveTo>
                <a:lnTo>
                  <a:pt x="13480690" y="0"/>
                </a:lnTo>
                <a:lnTo>
                  <a:pt x="13480690" y="4987855"/>
                </a:lnTo>
                <a:lnTo>
                  <a:pt x="0" y="498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8094" y="971550"/>
            <a:ext cx="46929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Study 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Motivation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37423" y="2495197"/>
            <a:ext cx="701315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32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Tabela 1 - Stakeholders Classification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528788" y="512802"/>
            <a:ext cx="1344314" cy="1344314"/>
          </a:xfrm>
          <a:custGeom>
            <a:avLst/>
            <a:gdLst/>
            <a:ahLst/>
            <a:cxnLst/>
            <a:rect r="r" b="b" t="t" l="l"/>
            <a:pathLst>
              <a:path h="1344314" w="1344314">
                <a:moveTo>
                  <a:pt x="0" y="0"/>
                </a:moveTo>
                <a:lnTo>
                  <a:pt x="1344314" y="0"/>
                </a:lnTo>
                <a:lnTo>
                  <a:pt x="1344314" y="1344314"/>
                </a:lnTo>
                <a:lnTo>
                  <a:pt x="0" y="134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24892" y="3160205"/>
            <a:ext cx="13425636" cy="475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7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 Description: 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Quantitative research with statistical analysis using ANOVA and Levene's test</a:t>
            </a: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  <a:p>
            <a:pPr algn="l">
              <a:lnSpc>
                <a:spcPts val="4767"/>
              </a:lnSpc>
            </a:pPr>
          </a:p>
          <a:p>
            <a:pPr algn="l">
              <a:lnSpc>
                <a:spcPts val="4767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Test Objectives:</a:t>
            </a:r>
          </a:p>
          <a:p>
            <a:pPr algn="l">
              <a:lnSpc>
                <a:spcPts val="4767"/>
              </a:lnSpc>
            </a:pP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- Verify the equality of value-added means among studied banks.</a:t>
            </a:r>
          </a:p>
          <a:p>
            <a:pPr algn="l">
              <a:lnSpc>
                <a:spcPts val="4767"/>
              </a:lnSpc>
            </a:pP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l">
              <a:lnSpc>
                <a:spcPts val="4767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- Hypotheses:</a:t>
            </a:r>
            <a:r>
              <a:rPr lang="en-US" sz="2522" spc="2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H0 (equal means) and H1 (significant differences).</a:t>
            </a:r>
          </a:p>
          <a:p>
            <a:pPr algn="l">
              <a:lnSpc>
                <a:spcPts val="4767"/>
              </a:lnSpc>
            </a:pPr>
          </a:p>
          <a:p>
            <a:pPr algn="l">
              <a:lnSpc>
                <a:spcPts val="4767"/>
              </a:lnSpc>
            </a:pPr>
            <a:r>
              <a:rPr lang="en-US" sz="2522" spc="2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Stats  tests anova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9049" y="951606"/>
            <a:ext cx="579774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Research</a:t>
            </a:r>
            <a:r>
              <a:rPr lang="en-US" b="true" sz="2999" spc="11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Methodology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DAGVG3iAKNo</dc:identifier>
  <dcterms:modified xsi:type="dcterms:W3CDTF">2011-08-01T06:04:30Z</dcterms:modified>
  <cp:revision>1</cp:revision>
  <dc:title>english</dc:title>
</cp:coreProperties>
</file>